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juntadeandalucia.es/servicios/madeja/glossary/12/letterp#term571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76159-57EF-677E-B29D-5B8F177C5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3157" y="701336"/>
            <a:ext cx="8909945" cy="1376039"/>
          </a:xfrm>
        </p:spPr>
        <p:txBody>
          <a:bodyPr>
            <a:normAutofit/>
          </a:bodyPr>
          <a:lstStyle/>
          <a:p>
            <a:r>
              <a:rPr lang="es-ES" sz="3600" dirty="0">
                <a:ln>
                  <a:solidFill>
                    <a:srgbClr val="002060"/>
                  </a:solidFill>
                </a:ln>
                <a:solidFill>
                  <a:schemeClr val="bg1">
                    <a:lumMod val="75000"/>
                  </a:schemeClr>
                </a:solidFill>
                <a:latin typeface="Algerian" panose="04020705040A02060702" pitchFamily="82" charset="0"/>
              </a:rPr>
              <a:t>Instituto de Educación Superior</a:t>
            </a:r>
            <a:br>
              <a:rPr lang="es-ES" sz="4800" b="1" dirty="0">
                <a:ln>
                  <a:solidFill>
                    <a:srgbClr val="002060"/>
                  </a:solidFill>
                </a:ln>
                <a:solidFill>
                  <a:schemeClr val="bg1">
                    <a:lumMod val="75000"/>
                  </a:schemeClr>
                </a:solidFill>
                <a:latin typeface="Tempus Sans ITC" panose="04020404030D07020202" pitchFamily="82" charset="0"/>
              </a:rPr>
            </a:b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4FB1C2-3153-6585-E62F-0E49C77E2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7016" y="1524663"/>
            <a:ext cx="5634084" cy="552712"/>
          </a:xfrm>
        </p:spPr>
        <p:txBody>
          <a:bodyPr>
            <a:normAutofit lnSpcReduction="10000"/>
          </a:bodyPr>
          <a:lstStyle/>
          <a:p>
            <a:r>
              <a:rPr lang="es-ES" sz="2800" dirty="0">
                <a:solidFill>
                  <a:schemeClr val="tx1"/>
                </a:solidFill>
              </a:rPr>
              <a:t>“</a:t>
            </a:r>
            <a:r>
              <a:rPr lang="es-ES" sz="2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República Federal de Alemania”</a:t>
            </a:r>
            <a:endParaRPr lang="es-PE" sz="2800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EDB9E6F-FB23-2B9A-7417-7AFCAD4B0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565" y="701336"/>
            <a:ext cx="1291074" cy="118724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662345A-09A3-668A-4A03-B2C1C26B20D2}"/>
              </a:ext>
            </a:extLst>
          </p:cNvPr>
          <p:cNvSpPr txBox="1"/>
          <p:nvPr/>
        </p:nvSpPr>
        <p:spPr>
          <a:xfrm>
            <a:off x="4556464" y="2900702"/>
            <a:ext cx="60945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Programa de estudios: Arquitectura de plataformas y servicios de tecnologías de la información</a:t>
            </a:r>
          </a:p>
          <a:p>
            <a:pPr algn="ctr"/>
            <a:endParaRPr lang="es-ES" sz="20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Curso de Especialización</a:t>
            </a:r>
          </a:p>
          <a:p>
            <a:endParaRPr lang="es-ES" sz="20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Integrantes:</a:t>
            </a:r>
          </a:p>
          <a:p>
            <a:pPr marL="2171700" lvl="4" indent="-342900" algn="l">
              <a:buFont typeface="Wingdings" panose="05000000000000000000" pitchFamily="2" charset="2"/>
              <a:buChar char="v"/>
            </a:pPr>
            <a:r>
              <a:rPr lang="es-E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Bances Nizama Ruth Noemí.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080E046-C84D-9FD0-D26E-C45700651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85" t="17798" r="16999" b="15589"/>
          <a:stretch/>
        </p:blipFill>
        <p:spPr>
          <a:xfrm>
            <a:off x="488273" y="2583400"/>
            <a:ext cx="3746376" cy="26700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3181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7C7C39-09F9-179B-0728-5048D2049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227" y="272288"/>
            <a:ext cx="9905998" cy="952830"/>
          </a:xfrm>
        </p:spPr>
        <p:txBody>
          <a:bodyPr/>
          <a:lstStyle/>
          <a:p>
            <a:pPr algn="ctr"/>
            <a:r>
              <a:rPr lang="es-MX" dirty="0">
                <a:latin typeface="Algerian" panose="04020705040A02060702" pitchFamily="82" charset="0"/>
              </a:rPr>
              <a:t>Descripción</a:t>
            </a:r>
            <a:endParaRPr lang="es-P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78EF967-4F20-779B-64AC-E065AEECBBB8}"/>
              </a:ext>
            </a:extLst>
          </p:cNvPr>
          <p:cNvSpPr txBox="1"/>
          <p:nvPr/>
        </p:nvSpPr>
        <p:spPr>
          <a:xfrm>
            <a:off x="1092379" y="1473692"/>
            <a:ext cx="5414953" cy="3211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20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PROCESO DE VENTAS  RESERVA DE HABITACIONES   </a:t>
            </a:r>
            <a:endParaRPr lang="es-PE" sz="18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proceso de ventas reservas de habitación(es) comienza desde la solicitud de habitaciones según su disponibilidad, de acuerdo a esto el </a:t>
            </a:r>
            <a:r>
              <a:rPr lang="es-PE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huésped</a:t>
            </a:r>
            <a:r>
              <a:rPr lang="es-PE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realiza la reserva, asimismo el personal administrativo gestiona el estado de la reserva según la cancelación de la reserva tomando la decisión de confirmar o anular la reserva, de esta manera se presenta a continuación un diagrama explicativo del proceso de reserva de habitaciones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7FC9E75-A191-2C7F-4E9B-68C40AB53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68" t="37986" r="40457" b="39997"/>
          <a:stretch/>
        </p:blipFill>
        <p:spPr>
          <a:xfrm>
            <a:off x="7203036" y="1564158"/>
            <a:ext cx="4178137" cy="27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01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A187B-6EC8-1282-867B-621B2AED7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79" y="1633493"/>
            <a:ext cx="7567581" cy="2441358"/>
          </a:xfrm>
        </p:spPr>
        <p:txBody>
          <a:bodyPr>
            <a:normAutofit fontScale="90000"/>
          </a:bodyPr>
          <a:lstStyle/>
          <a:p>
            <a:pPr algn="l"/>
            <a:r>
              <a:rPr lang="es-ES" sz="1800" b="0" i="0" cap="non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Proporciona una base modular y extensible para el desarrollo de aplicaciones, la plataforma NetBeans.</a:t>
            </a:r>
            <a:br>
              <a:rPr lang="es-ES" sz="1800" b="0" i="0" cap="non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ES" sz="1800" b="0" i="0" cap="non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1800" b="0" i="0" cap="non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Esta plataforma incluye servicios para el control del interfaz de usuario, la configuración, el almacenamiento, las ventanas, etc. </a:t>
            </a:r>
            <a:br>
              <a:rPr lang="es-ES" sz="1800" b="0" i="0" cap="non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1800" b="0" i="0" cap="non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El ide está desarrollado con la misma metodología modular, por lo que puede extenderse incluyendo módulos con funcionalidades determinadas.</a:t>
            </a:r>
            <a:br>
              <a:rPr lang="es-ES" sz="1800" b="0" i="0" cap="non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ES" sz="1800" b="0" i="0" cap="non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1800" b="0" i="0" cap="non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Aunque está ideado para el desarrollo java, permite el desarrollo en otros lenguajes, como </a:t>
            </a:r>
            <a:r>
              <a:rPr lang="es-ES" sz="1800" b="1" i="0" u="none" strike="noStrike" cap="non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php</a:t>
            </a:r>
            <a:r>
              <a:rPr lang="es-ES" sz="1800" b="0" i="0" cap="none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 Python, mediante paquetes adicionales</a:t>
            </a:r>
            <a:r>
              <a:rPr lang="es-ES" sz="18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s-ES" sz="16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s-ES" sz="1600" b="0" i="0" dirty="0">
                <a:solidFill>
                  <a:srgbClr val="404040"/>
                </a:solidFill>
                <a:effectLst/>
                <a:latin typeface="Verdana" panose="020B0604030504040204" pitchFamily="34" charset="0"/>
              </a:rPr>
            </a:br>
            <a:endParaRPr lang="es-PE" sz="16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3763DE-A5AA-AFEA-5915-86320024FBD8}"/>
              </a:ext>
            </a:extLst>
          </p:cNvPr>
          <p:cNvSpPr txBox="1"/>
          <p:nvPr/>
        </p:nvSpPr>
        <p:spPr>
          <a:xfrm>
            <a:off x="1695634" y="877981"/>
            <a:ext cx="3737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lgerian" panose="04020705040A02060702" pitchFamily="82" charset="0"/>
              </a:rPr>
              <a:t>Características</a:t>
            </a:r>
            <a:endParaRPr lang="es-PE" sz="2800" dirty="0">
              <a:latin typeface="Algerian" panose="04020705040A02060702" pitchFamily="8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430C55B-83CF-165B-0DF7-5597D9018245}"/>
              </a:ext>
            </a:extLst>
          </p:cNvPr>
          <p:cNvSpPr txBox="1"/>
          <p:nvPr/>
        </p:nvSpPr>
        <p:spPr>
          <a:xfrm>
            <a:off x="1362722" y="4721609"/>
            <a:ext cx="368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https://netbeans.apache.org/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FD8D021-DB7C-A932-1AE9-36C25021EC8F}"/>
              </a:ext>
            </a:extLst>
          </p:cNvPr>
          <p:cNvSpPr txBox="1"/>
          <p:nvPr/>
        </p:nvSpPr>
        <p:spPr>
          <a:xfrm>
            <a:off x="1695634" y="4179526"/>
            <a:ext cx="148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Pagina oficial</a:t>
            </a:r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0E2A637-4139-D8EF-2FD6-2488D99A8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02" t="23615" r="3100" b="35416"/>
          <a:stretch/>
        </p:blipFill>
        <p:spPr>
          <a:xfrm>
            <a:off x="7000046" y="3712884"/>
            <a:ext cx="4347097" cy="2756114"/>
          </a:xfrm>
          <a:prstGeom prst="rect">
            <a:avLst/>
          </a:prstGeom>
        </p:spPr>
      </p:pic>
      <p:pic>
        <p:nvPicPr>
          <p:cNvPr id="6" name="Picture 2" descr="INSTALAR IDE NETBEANS 8.2 CON JDK 8U111 EN WINDOWS 10 - YouTube">
            <a:extLst>
              <a:ext uri="{FF2B5EF4-FFF2-40B4-BE49-F238E27FC236}">
                <a16:creationId xmlns:a16="http://schemas.microsoft.com/office/drawing/2014/main" id="{EDD4901D-D680-91EE-1DE5-A19965072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875" y="692147"/>
            <a:ext cx="2707689" cy="234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51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0E7F4-3B49-4697-13C3-760BE235C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80" y="195309"/>
            <a:ext cx="10283931" cy="6427433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Algerian" panose="04020705040A02060702" pitchFamily="82" charset="0"/>
              </a:rPr>
              <a:t>Diagrama de Base de Datos - herramienta a escoger</a:t>
            </a:r>
            <a:br>
              <a:rPr lang="es-ES" sz="2800" dirty="0">
                <a:latin typeface="Algerian" panose="04020705040A02060702" pitchFamily="82" charset="0"/>
              </a:rPr>
            </a:br>
            <a:br>
              <a:rPr lang="es-ES" sz="2800" dirty="0">
                <a:latin typeface="Algerian" panose="04020705040A02060702" pitchFamily="82" charset="0"/>
              </a:rPr>
            </a:br>
            <a:br>
              <a:rPr lang="es-ES" sz="2800" dirty="0">
                <a:latin typeface="Algerian" panose="04020705040A02060702" pitchFamily="82" charset="0"/>
              </a:rPr>
            </a:br>
            <a:br>
              <a:rPr lang="es-ES" sz="2800" dirty="0">
                <a:latin typeface="Algerian" panose="04020705040A02060702" pitchFamily="82" charset="0"/>
              </a:rPr>
            </a:br>
            <a:br>
              <a:rPr lang="es-ES" sz="2800" dirty="0">
                <a:latin typeface="Algerian" panose="04020705040A02060702" pitchFamily="82" charset="0"/>
              </a:rPr>
            </a:br>
            <a:br>
              <a:rPr lang="es-ES" sz="2800" dirty="0">
                <a:latin typeface="Algerian" panose="04020705040A02060702" pitchFamily="82" charset="0"/>
              </a:rPr>
            </a:br>
            <a:br>
              <a:rPr lang="es-ES" sz="2800" dirty="0">
                <a:latin typeface="Algerian" panose="04020705040A02060702" pitchFamily="82" charset="0"/>
              </a:rPr>
            </a:br>
            <a:br>
              <a:rPr lang="es-ES" sz="2800" dirty="0">
                <a:latin typeface="Algerian" panose="04020705040A02060702" pitchFamily="82" charset="0"/>
              </a:rPr>
            </a:br>
            <a:br>
              <a:rPr lang="es-ES" sz="2800" dirty="0">
                <a:latin typeface="Algerian" panose="04020705040A02060702" pitchFamily="82" charset="0"/>
              </a:rPr>
            </a:br>
            <a:br>
              <a:rPr lang="es-ES" sz="2800" dirty="0">
                <a:latin typeface="Algerian" panose="04020705040A02060702" pitchFamily="82" charset="0"/>
              </a:rPr>
            </a:br>
            <a:br>
              <a:rPr lang="es-ES" sz="2800" dirty="0">
                <a:latin typeface="Algerian" panose="04020705040A02060702" pitchFamily="82" charset="0"/>
              </a:rPr>
            </a:br>
            <a:br>
              <a:rPr lang="es-PE" sz="2800" dirty="0">
                <a:latin typeface="Algerian" panose="04020705040A02060702" pitchFamily="82" charset="0"/>
              </a:rPr>
            </a:br>
            <a:br>
              <a:rPr lang="es-PE" sz="2800" dirty="0">
                <a:latin typeface="Algerian" panose="04020705040A02060702" pitchFamily="82" charset="0"/>
              </a:rPr>
            </a:br>
            <a:br>
              <a:rPr lang="es-PE" sz="2800" dirty="0">
                <a:latin typeface="Algerian" panose="04020705040A02060702" pitchFamily="82" charset="0"/>
              </a:rPr>
            </a:br>
            <a:endParaRPr lang="es-PE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668E77-F8CB-4E42-9D20-BEBC76677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48" t="24443" r="27470" b="19683"/>
          <a:stretch/>
        </p:blipFill>
        <p:spPr>
          <a:xfrm>
            <a:off x="1315060" y="1216239"/>
            <a:ext cx="8840995" cy="529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86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AF038-46C5-FDA8-B282-3A8FCCEDD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40" y="585927"/>
            <a:ext cx="11585358" cy="5628442"/>
          </a:xfrm>
        </p:spPr>
        <p:txBody>
          <a:bodyPr>
            <a:normAutofit/>
          </a:bodyPr>
          <a:lstStyle/>
          <a:p>
            <a:r>
              <a:rPr lang="es-PE" sz="3600" dirty="0">
                <a:latin typeface="Algerian" panose="04020705040A02060702" pitchFamily="82" charset="0"/>
              </a:rPr>
              <a:t>Diagrama de Actividades – Project</a:t>
            </a:r>
            <a:br>
              <a:rPr lang="es-PE" dirty="0">
                <a:latin typeface="Algerian" panose="04020705040A02060702" pitchFamily="82" charset="0"/>
              </a:rPr>
            </a:br>
            <a:br>
              <a:rPr lang="es-PE" dirty="0">
                <a:latin typeface="Algerian" panose="04020705040A02060702" pitchFamily="82" charset="0"/>
              </a:rPr>
            </a:br>
            <a:br>
              <a:rPr lang="es-PE" dirty="0">
                <a:latin typeface="Algerian" panose="04020705040A02060702" pitchFamily="82" charset="0"/>
              </a:rPr>
            </a:br>
            <a:br>
              <a:rPr lang="es-PE" dirty="0">
                <a:latin typeface="Algerian" panose="04020705040A02060702" pitchFamily="82" charset="0"/>
              </a:rPr>
            </a:br>
            <a:br>
              <a:rPr lang="es-PE" dirty="0">
                <a:latin typeface="Algerian" panose="04020705040A02060702" pitchFamily="82" charset="0"/>
              </a:rPr>
            </a:br>
            <a:br>
              <a:rPr lang="es-PE" dirty="0">
                <a:latin typeface="Algerian" panose="04020705040A02060702" pitchFamily="82" charset="0"/>
              </a:rPr>
            </a:br>
            <a:br>
              <a:rPr lang="es-PE" dirty="0">
                <a:latin typeface="Algerian" panose="04020705040A02060702" pitchFamily="82" charset="0"/>
              </a:rPr>
            </a:br>
            <a:br>
              <a:rPr lang="es-PE" sz="3600" dirty="0">
                <a:latin typeface="Algerian" panose="04020705040A02060702" pitchFamily="82" charset="0"/>
              </a:rPr>
            </a:br>
            <a:br>
              <a:rPr lang="es-PE" sz="3600" dirty="0">
                <a:latin typeface="Algerian" panose="04020705040A02060702" pitchFamily="82" charset="0"/>
              </a:rPr>
            </a:br>
            <a:br>
              <a:rPr lang="es-PE" sz="3600" dirty="0">
                <a:latin typeface="Algerian" panose="04020705040A02060702" pitchFamily="82" charset="0"/>
              </a:rPr>
            </a:b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2747228-7F6C-C01D-12D2-F0FC11FC0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38914"/>
          <a:stretch/>
        </p:blipFill>
        <p:spPr>
          <a:xfrm>
            <a:off x="1305018" y="1498107"/>
            <a:ext cx="8942771" cy="459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1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6FD6B7-800B-8CED-276C-C3EA72A53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3600" dirty="0">
                <a:latin typeface="Algerian" panose="04020705040A02060702" pitchFamily="82" charset="0"/>
              </a:rPr>
              <a:t>El link del Repositorio GIT (</a:t>
            </a:r>
            <a:r>
              <a:rPr lang="es-PE" sz="3600" dirty="0" err="1">
                <a:latin typeface="Algerian" panose="04020705040A02060702" pitchFamily="82" charset="0"/>
              </a:rPr>
              <a:t>GitLab</a:t>
            </a:r>
            <a:r>
              <a:rPr lang="es-PE" sz="3600" dirty="0">
                <a:latin typeface="Algerian" panose="04020705040A02060702" pitchFamily="82" charset="0"/>
              </a:rPr>
              <a:t>, GitHub, Bitbucket)</a:t>
            </a:r>
            <a:br>
              <a:rPr lang="es-PE" sz="3600" dirty="0">
                <a:latin typeface="Algerian" panose="04020705040A02060702" pitchFamily="82" charset="0"/>
              </a:rPr>
            </a:br>
            <a:br>
              <a:rPr lang="es-PE" sz="3600" dirty="0">
                <a:latin typeface="Algerian" panose="04020705040A02060702" pitchFamily="82" charset="0"/>
              </a:rPr>
            </a:br>
            <a:r>
              <a:rPr lang="es-PE" sz="3600" dirty="0">
                <a:latin typeface="Algerian" panose="04020705040A02060702" pitchFamily="82" charset="0"/>
              </a:rPr>
              <a:t>https://github.com/runobany05/proyectofinal.git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96B42E2-BB41-2B6E-18F7-A17EB599E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703" y="3651681"/>
            <a:ext cx="5906610" cy="259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17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2069</TotalTime>
  <Words>283</Words>
  <Application>Microsoft Office PowerPoint</Application>
  <PresentationFormat>Panorámica</PresentationFormat>
  <Paragraphs>18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5" baseType="lpstr">
      <vt:lpstr>Algerian</vt:lpstr>
      <vt:lpstr>Arial</vt:lpstr>
      <vt:lpstr>Calibri</vt:lpstr>
      <vt:lpstr>Tempus Sans ITC</vt:lpstr>
      <vt:lpstr>Times New Roman</vt:lpstr>
      <vt:lpstr>Tw Cen MT</vt:lpstr>
      <vt:lpstr>Verdana</vt:lpstr>
      <vt:lpstr>Wingdings</vt:lpstr>
      <vt:lpstr>Circuito</vt:lpstr>
      <vt:lpstr>Instituto de Educación Superior </vt:lpstr>
      <vt:lpstr>Descripción</vt:lpstr>
      <vt:lpstr>- Proporciona una base modular y extensible para el desarrollo de aplicaciones, la plataforma NetBeans.  - Esta plataforma incluye servicios para el control del interfaz de usuario, la configuración, el almacenamiento, las ventanas, etc.  - El ide está desarrollado con la misma metodología modular, por lo que puede extenderse incluyendo módulos con funcionalidades determinadas.  - Aunque está ideado para el desarrollo java, permite el desarrollo en otros lenguajes, como php o Python, mediante paquetes adicionales.  </vt:lpstr>
      <vt:lpstr>Diagrama de Base de Datos - herramienta a escoger              </vt:lpstr>
      <vt:lpstr>Diagrama de Actividades – Project          </vt:lpstr>
      <vt:lpstr>El link del Repositorio GIT (GitLab, GitHub, Bitbucket)  https://github.com/runobany05/proyectofinal.git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Hp</dc:creator>
  <cp:lastModifiedBy>Hp</cp:lastModifiedBy>
  <cp:revision>29</cp:revision>
  <dcterms:created xsi:type="dcterms:W3CDTF">2023-03-27T01:49:21Z</dcterms:created>
  <dcterms:modified xsi:type="dcterms:W3CDTF">2023-04-02T22:53:00Z</dcterms:modified>
</cp:coreProperties>
</file>